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29E4D7-4B44-47DE-B9D9-DF325D3F02B4}" type="datetimeFigureOut">
              <a:rPr lang="es-ES" smtClean="0"/>
              <a:pPr/>
              <a:t>24/04/2013</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6988D4-AC97-4676-8B3A-77D83965C455}" type="slidenum">
              <a:rPr lang="es-ES" smtClean="0"/>
              <a:pPr/>
              <a:t>‹Nº›</a:t>
            </a:fld>
            <a:endParaRPr lang="es-ES"/>
          </a:p>
        </p:txBody>
      </p:sp>
    </p:spTree>
    <p:extLst>
      <p:ext uri="{BB962C8B-B14F-4D97-AF65-F5344CB8AC3E}">
        <p14:creationId xmlns:p14="http://schemas.microsoft.com/office/powerpoint/2010/main" val="2071625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756988D4-AC97-4676-8B3A-77D83965C455}" type="slidenum">
              <a:rPr lang="es-ES" smtClean="0"/>
              <a:pPr/>
              <a:t>3</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redondeado"/>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Título"/>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s-ES" smtClean="0"/>
              <a:t>Haga clic para modificar el estilo de título del patrón</a:t>
            </a:r>
            <a:endParaRPr kumimoji="0" lang="en-US"/>
          </a:p>
        </p:txBody>
      </p:sp>
      <p:sp>
        <p:nvSpPr>
          <p:cNvPr id="20" name="19 Subtítulo"/>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9" name="18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11" name="10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02920" y="530352"/>
            <a:ext cx="8183880" cy="4187952"/>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533404"/>
            <a:ext cx="1981200" cy="5257799"/>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533400" y="533402"/>
            <a:ext cx="5943600" cy="525780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502920" y="530352"/>
            <a:ext cx="8183880" cy="4187952"/>
          </a:xfrm>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13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redondeado"/>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nchor="b"/>
          <a:lstStyle>
            <a:lvl1pPr>
              <a:defRPr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14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dondear rectángulo de esquina sencilla"/>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F093137-8699-44D9-9AD4-77B1C8DE9D04}" type="datetimeFigureOut">
              <a:rPr lang="es-ES" smtClean="0"/>
              <a:pPr/>
              <a:t>24/04/2013</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60280D28-270C-4E0C-B242-63A120980EB5}" type="slidenum">
              <a:rPr lang="es-ES" smtClean="0"/>
              <a:pPr/>
              <a:t>‹Nº›</a:t>
            </a:fld>
            <a:endParaRPr lang="es-ES"/>
          </a:p>
        </p:txBody>
      </p:sp>
      <p:sp>
        <p:nvSpPr>
          <p:cNvPr id="3" name="2 Marcador de posición de imagen"/>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s-ES" smtClean="0"/>
              <a:t>Haga clic en el icono para agregar una imagen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Rectángulo redondeado"/>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redondeado"/>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Marcador de título"/>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s-ES" smtClean="0"/>
              <a:t>Haga clic para modificar el estilo de título del patrón</a:t>
            </a:r>
            <a:endParaRPr kumimoji="0" lang="en-US"/>
          </a:p>
        </p:txBody>
      </p:sp>
      <p:sp>
        <p:nvSpPr>
          <p:cNvPr id="4" name="3 Marcador de texto"/>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5" name="24 Marcador de fecha"/>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F093137-8699-44D9-9AD4-77B1C8DE9D04}" type="datetimeFigureOut">
              <a:rPr lang="es-ES" smtClean="0"/>
              <a:pPr/>
              <a:t>24/04/2013</a:t>
            </a:fld>
            <a:endParaRPr lang="es-ES"/>
          </a:p>
        </p:txBody>
      </p:sp>
      <p:sp>
        <p:nvSpPr>
          <p:cNvPr id="18" name="17 Marcador de pie de página"/>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ES"/>
          </a:p>
        </p:txBody>
      </p:sp>
      <p:sp>
        <p:nvSpPr>
          <p:cNvPr id="5" name="4 Marcador de número de diapositiva"/>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0280D28-270C-4E0C-B242-63A120980EB5}"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714356"/>
            <a:ext cx="7772400" cy="1214446"/>
          </a:xfrm>
        </p:spPr>
        <p:txBody>
          <a:bodyPr>
            <a:noAutofit/>
          </a:bodyPr>
          <a:lstStyle/>
          <a:p>
            <a:pPr algn="ctr"/>
            <a:r>
              <a:rPr lang="es-ES" sz="4400" dirty="0" smtClean="0"/>
              <a:t>QUÈ ES EL ESTUDIO DE MERCADO?</a:t>
            </a:r>
            <a:endParaRPr lang="es-ES" sz="4400" dirty="0"/>
          </a:p>
        </p:txBody>
      </p:sp>
      <p:sp>
        <p:nvSpPr>
          <p:cNvPr id="3" name="2 Subtítulo"/>
          <p:cNvSpPr>
            <a:spLocks noGrp="1"/>
          </p:cNvSpPr>
          <p:nvPr>
            <p:ph type="subTitle" idx="1"/>
          </p:nvPr>
        </p:nvSpPr>
        <p:spPr>
          <a:xfrm>
            <a:off x="642910" y="1857364"/>
            <a:ext cx="7786742" cy="4500594"/>
          </a:xfrm>
        </p:spPr>
        <p:txBody>
          <a:bodyPr/>
          <a:lstStyle/>
          <a:p>
            <a:pPr algn="l"/>
            <a:r>
              <a:rPr lang="es-ES" dirty="0" smtClean="0">
                <a:latin typeface="Arial Rounded MT Bold" pitchFamily="34" charset="0"/>
              </a:rPr>
              <a:t>ALUMNO:</a:t>
            </a:r>
          </a:p>
          <a:p>
            <a:pPr algn="l"/>
            <a:r>
              <a:rPr lang="es-ES" dirty="0" smtClean="0"/>
              <a:t>                </a:t>
            </a:r>
            <a:r>
              <a:rPr lang="es-ES" sz="2400" dirty="0" smtClean="0">
                <a:latin typeface="Britannic Bold" pitchFamily="34" charset="0"/>
              </a:rPr>
              <a:t>SALDAÑA PONTE JÒSE LUIS</a:t>
            </a:r>
          </a:p>
          <a:p>
            <a:pPr algn="l"/>
            <a:endParaRPr lang="es-ES" dirty="0" smtClean="0"/>
          </a:p>
          <a:p>
            <a:pPr algn="l"/>
            <a:r>
              <a:rPr lang="es-ES" dirty="0" smtClean="0">
                <a:latin typeface="Arial Rounded MT Bold" pitchFamily="34" charset="0"/>
              </a:rPr>
              <a:t>PROFESOR:</a:t>
            </a:r>
          </a:p>
          <a:p>
            <a:pPr algn="l"/>
            <a:r>
              <a:rPr lang="es-ES" dirty="0" smtClean="0"/>
              <a:t>                   </a:t>
            </a:r>
            <a:r>
              <a:rPr lang="es-ES" sz="2400" dirty="0" smtClean="0">
                <a:latin typeface="Britannic Bold" pitchFamily="34" charset="0"/>
              </a:rPr>
              <a:t>RAÙL GARAYAR GAYEGO</a:t>
            </a:r>
          </a:p>
          <a:p>
            <a:pPr algn="l"/>
            <a:endParaRPr lang="es-ES" dirty="0" smtClean="0"/>
          </a:p>
          <a:p>
            <a:pPr algn="l"/>
            <a:r>
              <a:rPr lang="es-ES" dirty="0" smtClean="0">
                <a:latin typeface="Arial Rounded MT Bold" pitchFamily="34" charset="0"/>
              </a:rPr>
              <a:t>GRADO Y SECCIÒN:</a:t>
            </a:r>
          </a:p>
          <a:p>
            <a:pPr algn="l"/>
            <a:r>
              <a:rPr lang="es-ES" sz="2400" dirty="0" smtClean="0"/>
              <a:t>                          </a:t>
            </a:r>
            <a:r>
              <a:rPr lang="es-ES" sz="2400" dirty="0" smtClean="0">
                <a:latin typeface="Britannic Bold" pitchFamily="34" charset="0"/>
              </a:rPr>
              <a:t>º5 “A” T.M.</a:t>
            </a:r>
          </a:p>
          <a:p>
            <a:pPr algn="l"/>
            <a:endParaRPr lang="es-ES" dirty="0" smtClean="0"/>
          </a:p>
        </p:txBody>
      </p:sp>
      <p:sp>
        <p:nvSpPr>
          <p:cNvPr id="4" name="3 Rectángulo"/>
          <p:cNvSpPr/>
          <p:nvPr/>
        </p:nvSpPr>
        <p:spPr>
          <a:xfrm>
            <a:off x="857224" y="4768532"/>
            <a:ext cx="4143404" cy="144655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8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2013</a:t>
            </a:r>
            <a:endParaRPr lang="es-E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5" name="4 Imagen"/>
          <p:cNvPicPr/>
          <p:nvPr/>
        </p:nvPicPr>
        <p:blipFill>
          <a:blip r:embed="rId2"/>
          <a:srcRect/>
          <a:stretch>
            <a:fillRect/>
          </a:stretch>
        </p:blipFill>
        <p:spPr bwMode="auto">
          <a:xfrm>
            <a:off x="5576912" y="3714752"/>
            <a:ext cx="2852740" cy="257176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48" y="785794"/>
            <a:ext cx="7772400" cy="1071570"/>
          </a:xfrm>
        </p:spPr>
        <p:txBody>
          <a:bodyPr>
            <a:noAutofit/>
          </a:bodyPr>
          <a:lstStyle/>
          <a:p>
            <a:pPr algn="ctr"/>
            <a:r>
              <a:rPr lang="es-ES" sz="4400" dirty="0" smtClean="0"/>
              <a:t>Qué es el estudio de Mercado??</a:t>
            </a:r>
            <a:endParaRPr lang="es-ES" sz="4400" dirty="0"/>
          </a:p>
        </p:txBody>
      </p:sp>
      <p:sp>
        <p:nvSpPr>
          <p:cNvPr id="3" name="2 Subtítulo"/>
          <p:cNvSpPr>
            <a:spLocks noGrp="1"/>
          </p:cNvSpPr>
          <p:nvPr>
            <p:ph type="subTitle" idx="1"/>
          </p:nvPr>
        </p:nvSpPr>
        <p:spPr>
          <a:xfrm>
            <a:off x="428596" y="1857364"/>
            <a:ext cx="8358246" cy="3071834"/>
          </a:xfrm>
        </p:spPr>
        <p:txBody>
          <a:bodyPr>
            <a:normAutofit/>
          </a:bodyPr>
          <a:lstStyle/>
          <a:p>
            <a:pPr algn="ctr"/>
            <a:r>
              <a:rPr lang="es-ES" sz="1800" dirty="0" smtClean="0"/>
              <a:t>E</a:t>
            </a:r>
            <a:r>
              <a:rPr lang="es-ES" sz="1800" cap="none" dirty="0" smtClean="0"/>
              <a:t>l estudio de mercado es un proceso sistemático de recolección y análisis de datos e información acerca de los clientes, competidores y el mercado. Sus usos incluyen ayudar a crear un plan de negocios, lanzar un nuevo producto o servicio, mejorar productos o servicios existentes y expandirse a nuevos mercados.</a:t>
            </a:r>
          </a:p>
          <a:p>
            <a:pPr algn="ctr"/>
            <a:r>
              <a:rPr lang="es-ES" sz="1800" dirty="0" smtClean="0"/>
              <a:t>E</a:t>
            </a:r>
            <a:r>
              <a:rPr lang="es-ES" sz="1800" cap="none" dirty="0" smtClean="0"/>
              <a:t>l estudio de mercado puede ser utilizado para determinar que porción de la población comprara un producto o servicio, basado en variables como el género, la edad, ubicación y nivel de ingresos.</a:t>
            </a:r>
          </a:p>
          <a:p>
            <a:pPr algn="ctr"/>
            <a:r>
              <a:rPr lang="es-ES" sz="1800" dirty="0" smtClean="0"/>
              <a:t>E</a:t>
            </a:r>
            <a:r>
              <a:rPr lang="es-ES" sz="1800" cap="none" dirty="0" smtClean="0"/>
              <a:t>l estudio de mercado es generalmente primario o secundario. </a:t>
            </a:r>
          </a:p>
          <a:p>
            <a:pPr algn="l"/>
            <a:endParaRPr lang="es-ES" sz="1700" cap="none" dirty="0" smtClean="0"/>
          </a:p>
          <a:p>
            <a:pPr algn="l"/>
            <a:endParaRPr lang="es-ES" sz="1700" dirty="0"/>
          </a:p>
        </p:txBody>
      </p:sp>
      <p:pic>
        <p:nvPicPr>
          <p:cNvPr id="5" name="4 Imagen"/>
          <p:cNvPicPr/>
          <p:nvPr/>
        </p:nvPicPr>
        <p:blipFill>
          <a:blip r:embed="rId2" cstate="print"/>
          <a:srcRect/>
          <a:stretch>
            <a:fillRect/>
          </a:stretch>
        </p:blipFill>
        <p:spPr bwMode="auto">
          <a:xfrm>
            <a:off x="3000364" y="4572008"/>
            <a:ext cx="3357586" cy="2000264"/>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ctrTitle"/>
          </p:nvPr>
        </p:nvSpPr>
        <p:spPr>
          <a:xfrm>
            <a:off x="857224" y="714356"/>
            <a:ext cx="7772400" cy="1071570"/>
          </a:xfrm>
        </p:spPr>
        <p:txBody>
          <a:bodyPr>
            <a:noAutofit/>
          </a:bodyPr>
          <a:lstStyle/>
          <a:p>
            <a:pPr algn="ctr"/>
            <a:r>
              <a:rPr lang="es-ES" sz="4400" dirty="0" smtClean="0"/>
              <a:t>Estudio de mercado secundario y primario</a:t>
            </a:r>
            <a:endParaRPr lang="es-ES" sz="4400" dirty="0"/>
          </a:p>
        </p:txBody>
      </p:sp>
      <p:sp>
        <p:nvSpPr>
          <p:cNvPr id="3" name="2 Subtítulo"/>
          <p:cNvSpPr>
            <a:spLocks noGrp="1"/>
          </p:cNvSpPr>
          <p:nvPr>
            <p:ph type="subTitle" idx="1"/>
          </p:nvPr>
        </p:nvSpPr>
        <p:spPr>
          <a:xfrm>
            <a:off x="571472" y="1857364"/>
            <a:ext cx="8143932" cy="4786346"/>
          </a:xfrm>
        </p:spPr>
        <p:txBody>
          <a:bodyPr>
            <a:normAutofit fontScale="92500" lnSpcReduction="20000"/>
          </a:bodyPr>
          <a:lstStyle/>
          <a:p>
            <a:pPr algn="ctr"/>
            <a:r>
              <a:rPr lang="es-ES" sz="1900" b="1" dirty="0" smtClean="0"/>
              <a:t>En el estudio de secundario</a:t>
            </a:r>
            <a:r>
              <a:rPr lang="es-ES" sz="1900" dirty="0" smtClean="0"/>
              <a:t>, la compañía utiliza información obtenida de otras fuentes que aparecen aplicables a un producto nuevo o existente. Las ventajas del </a:t>
            </a:r>
            <a:r>
              <a:rPr lang="es-ES" sz="1900" b="1" dirty="0" smtClean="0"/>
              <a:t>estudio secundario </a:t>
            </a:r>
            <a:r>
              <a:rPr lang="es-ES" sz="1900" dirty="0" smtClean="0"/>
              <a:t>incluyen el hecho de ser relativamente barato y fácilmente accesible. Las desventajas del estudio secundario: a menudo no es específico al área de investigación y los datos utilizados pueden ser tendenciosos y complicados de validar.</a:t>
            </a:r>
          </a:p>
          <a:p>
            <a:pPr algn="ctr"/>
            <a:r>
              <a:rPr lang="es-ES" sz="1900" dirty="0" smtClean="0"/>
              <a:t>El estudio de mercado primario implica pruebas como focus groups, encuestas, investigaciones en terreno, entrevistas u observaciones llevadas a cabo o adaptadas específicamente al producto.</a:t>
            </a:r>
          </a:p>
          <a:p>
            <a:pPr algn="ctr"/>
            <a:r>
              <a:rPr lang="es-ES" sz="1900" dirty="0" smtClean="0"/>
              <a:t>Muchas preguntas pueden ser respondidas gracias a un estudio de mercado:</a:t>
            </a:r>
          </a:p>
          <a:p>
            <a:pPr algn="ctr">
              <a:buFontTx/>
              <a:buChar char="-"/>
            </a:pPr>
            <a:r>
              <a:rPr lang="es-ES" sz="1900" b="1" dirty="0" smtClean="0"/>
              <a:t>¿ Qué esta pasando con el mercado?</a:t>
            </a:r>
          </a:p>
          <a:p>
            <a:pPr algn="ctr">
              <a:buFontTx/>
              <a:buChar char="-"/>
            </a:pPr>
            <a:r>
              <a:rPr lang="es-ES" sz="1900" b="1" dirty="0" smtClean="0"/>
              <a:t>¿ Cuáles son las tendencias?</a:t>
            </a:r>
          </a:p>
          <a:p>
            <a:pPr algn="ctr">
              <a:buFontTx/>
              <a:buChar char="-"/>
            </a:pPr>
            <a:r>
              <a:rPr lang="es-ES" sz="1900" b="1" dirty="0" smtClean="0"/>
              <a:t>¿ Quiénes son los competidores?</a:t>
            </a:r>
          </a:p>
          <a:p>
            <a:pPr algn="ctr">
              <a:buFontTx/>
              <a:buChar char="-"/>
            </a:pPr>
            <a:r>
              <a:rPr lang="es-ES" sz="1900" b="1" dirty="0" smtClean="0"/>
              <a:t>¿ Qué opinión tienes los consumidores acerca de los productos presentes en el mercado?</a:t>
            </a:r>
          </a:p>
          <a:p>
            <a:pPr algn="ctr">
              <a:buFontTx/>
              <a:buChar char="-"/>
            </a:pPr>
            <a:r>
              <a:rPr lang="es-ES" sz="1900" b="1" dirty="0" smtClean="0"/>
              <a:t>¿ Qué necesidades son importantes?</a:t>
            </a:r>
          </a:p>
          <a:p>
            <a:pPr algn="ctr">
              <a:buFontTx/>
              <a:buChar char="-"/>
            </a:pPr>
            <a:r>
              <a:rPr lang="es-ES" sz="1900" b="1" dirty="0" smtClean="0"/>
              <a:t>¿ Están siendo satisfechas esas necesidades por los productos   existentes?</a:t>
            </a:r>
          </a:p>
          <a:p>
            <a:pPr algn="l">
              <a:buFontTx/>
              <a:buChar char="-"/>
            </a:pP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642918"/>
            <a:ext cx="7643866" cy="928694"/>
          </a:xfrm>
        </p:spPr>
        <p:txBody>
          <a:bodyPr>
            <a:noAutofit/>
          </a:bodyPr>
          <a:lstStyle/>
          <a:p>
            <a:pPr algn="ctr"/>
            <a:r>
              <a:rPr lang="es-ES" sz="3600" dirty="0" smtClean="0"/>
              <a:t>El estudio de mercado para la planeación de negocios</a:t>
            </a:r>
            <a:endParaRPr lang="es-ES" sz="3600" dirty="0"/>
          </a:p>
        </p:txBody>
      </p:sp>
      <p:sp>
        <p:nvSpPr>
          <p:cNvPr id="3" name="2 Subtítulo"/>
          <p:cNvSpPr>
            <a:spLocks noGrp="1"/>
          </p:cNvSpPr>
          <p:nvPr>
            <p:ph type="subTitle" idx="1"/>
          </p:nvPr>
        </p:nvSpPr>
        <p:spPr>
          <a:xfrm>
            <a:off x="785786" y="1714488"/>
            <a:ext cx="7772400" cy="3357586"/>
          </a:xfrm>
        </p:spPr>
        <p:txBody>
          <a:bodyPr>
            <a:normAutofit/>
          </a:bodyPr>
          <a:lstStyle/>
          <a:p>
            <a:pPr algn="ctr"/>
            <a:r>
              <a:rPr lang="es-ES" sz="1800" dirty="0" smtClean="0"/>
              <a:t>El estudio de mercado es para describir lo que la gente quiere, necesita o cree. También puede implicar el descubrir cómo actúan las personas. Una vez que la investigación está completa, se puede utilizar para determinar cómo comercializar su producto. Ejemplos de investigación de mercado son los cuestionarios y las encuestas.</a:t>
            </a:r>
          </a:p>
          <a:p>
            <a:pPr algn="ctr"/>
            <a:r>
              <a:rPr lang="es-ES" sz="1800" dirty="0" smtClean="0"/>
              <a:t>Para comenzar un negocio existen algunas cosas que se deben tener en cuenta:</a:t>
            </a:r>
          </a:p>
          <a:p>
            <a:pPr algn="ctr"/>
            <a:r>
              <a:rPr lang="es-ES" sz="1800" dirty="0" smtClean="0"/>
              <a:t>-¿ Quiénes son los clientes?</a:t>
            </a:r>
          </a:p>
          <a:p>
            <a:pPr algn="ctr"/>
            <a:r>
              <a:rPr lang="es-ES" sz="1800" dirty="0" smtClean="0"/>
              <a:t>-¿ Cuál es su ubicación y como pueden ser contactados?</a:t>
            </a:r>
          </a:p>
          <a:p>
            <a:pPr algn="ctr"/>
            <a:r>
              <a:rPr lang="es-ES" sz="1800" dirty="0" smtClean="0"/>
              <a:t>-¿ Qué cantidad o calidad quieren?</a:t>
            </a:r>
          </a:p>
          <a:p>
            <a:pPr algn="ctr"/>
            <a:r>
              <a:rPr lang="es-ES" sz="1800" dirty="0" smtClean="0"/>
              <a:t>-¿ Cuál es el mejor momento para vender?</a:t>
            </a:r>
            <a:endParaRPr lang="es-ES" sz="1800" dirty="0"/>
          </a:p>
        </p:txBody>
      </p:sp>
      <p:pic>
        <p:nvPicPr>
          <p:cNvPr id="5" name="4 Imagen"/>
          <p:cNvPicPr/>
          <p:nvPr/>
        </p:nvPicPr>
        <p:blipFill>
          <a:blip r:embed="rId2"/>
          <a:srcRect l="9906" t="13333" r="10372"/>
          <a:stretch>
            <a:fillRect/>
          </a:stretch>
        </p:blipFill>
        <p:spPr bwMode="auto">
          <a:xfrm>
            <a:off x="3357554" y="4954278"/>
            <a:ext cx="2643206" cy="1643074"/>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71566" y="642918"/>
            <a:ext cx="7772400" cy="1000132"/>
          </a:xfrm>
        </p:spPr>
        <p:txBody>
          <a:bodyPr>
            <a:normAutofit fontScale="90000"/>
          </a:bodyPr>
          <a:lstStyle/>
          <a:p>
            <a:pPr algn="ctr"/>
            <a:r>
              <a:rPr lang="es-ES" sz="4400" dirty="0" smtClean="0"/>
              <a:t>Segmentación del mercado</a:t>
            </a:r>
            <a:endParaRPr lang="es-ES" sz="4400" dirty="0"/>
          </a:p>
        </p:txBody>
      </p:sp>
      <p:sp>
        <p:nvSpPr>
          <p:cNvPr id="3" name="2 Subtítulo"/>
          <p:cNvSpPr>
            <a:spLocks noGrp="1"/>
          </p:cNvSpPr>
          <p:nvPr>
            <p:ph type="subTitle" idx="1"/>
          </p:nvPr>
        </p:nvSpPr>
        <p:spPr>
          <a:xfrm>
            <a:off x="714348" y="1643050"/>
            <a:ext cx="7772400" cy="3000396"/>
          </a:xfrm>
        </p:spPr>
        <p:txBody>
          <a:bodyPr>
            <a:normAutofit/>
          </a:bodyPr>
          <a:lstStyle/>
          <a:p>
            <a:pPr algn="ctr"/>
            <a:r>
              <a:rPr lang="es-ES" sz="2400" dirty="0" smtClean="0"/>
              <a:t>La segmentación del mercado es la división de la población en sub-grupos con motivaciones similares. Los criterios más utilizados para segmentar incluyen las diferencias geográficas, diferencias de personalidades, diferencias demográficas, diferencias en el uso de productos y diferencias pictográficas.</a:t>
            </a:r>
          </a:p>
          <a:p>
            <a:pPr algn="l"/>
            <a:endParaRPr lang="es-ES" sz="2400" dirty="0"/>
          </a:p>
        </p:txBody>
      </p:sp>
      <p:pic>
        <p:nvPicPr>
          <p:cNvPr id="4" name="3 Imagen"/>
          <p:cNvPicPr/>
          <p:nvPr/>
        </p:nvPicPr>
        <p:blipFill>
          <a:blip r:embed="rId2"/>
          <a:srcRect t="10000" b="11765"/>
          <a:stretch>
            <a:fillRect/>
          </a:stretch>
        </p:blipFill>
        <p:spPr bwMode="auto">
          <a:xfrm>
            <a:off x="2857488" y="4286256"/>
            <a:ext cx="3500462" cy="207170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48" y="357166"/>
            <a:ext cx="7772400" cy="822976"/>
          </a:xfrm>
        </p:spPr>
        <p:txBody>
          <a:bodyPr>
            <a:normAutofit/>
          </a:bodyPr>
          <a:lstStyle/>
          <a:p>
            <a:pPr algn="ctr"/>
            <a:r>
              <a:rPr lang="es-ES" sz="4400" dirty="0" smtClean="0"/>
              <a:t>Tendencias de mercado</a:t>
            </a:r>
            <a:endParaRPr lang="es-ES" sz="4400" dirty="0"/>
          </a:p>
        </p:txBody>
      </p:sp>
      <p:sp>
        <p:nvSpPr>
          <p:cNvPr id="3" name="2 Subtítulo"/>
          <p:cNvSpPr>
            <a:spLocks noGrp="1"/>
          </p:cNvSpPr>
          <p:nvPr>
            <p:ph type="subTitle" idx="1"/>
          </p:nvPr>
        </p:nvSpPr>
        <p:spPr>
          <a:xfrm>
            <a:off x="714348" y="1285860"/>
            <a:ext cx="7772400" cy="4929222"/>
          </a:xfrm>
        </p:spPr>
        <p:txBody>
          <a:bodyPr>
            <a:normAutofit lnSpcReduction="10000"/>
          </a:bodyPr>
          <a:lstStyle/>
          <a:p>
            <a:pPr algn="l"/>
            <a:r>
              <a:rPr lang="es-ES" sz="1800" dirty="0" smtClean="0"/>
              <a:t>Se definen como los movimientos al alza o a la baja del mercado durante un periodo de tiempo. Es más complicado determinar el tamaño del mercado si estas comenzando con algo completamente nuevo. En este caso se deberá obtener el número de clientes potenciales o segmentos de clientes. Además  de la información acerca del mercado objetivo se debe tener información acerca de la competencia, clientes, productos, etc.</a:t>
            </a:r>
          </a:p>
          <a:p>
            <a:pPr algn="l"/>
            <a:r>
              <a:rPr lang="es-ES" sz="1800" dirty="0" smtClean="0"/>
              <a:t>Por último se necesita medir la eficacia del marketing para el producto. Algunas técnicas son:</a:t>
            </a:r>
          </a:p>
          <a:p>
            <a:pPr algn="l">
              <a:buFont typeface="Wingdings" pitchFamily="2" charset="2"/>
              <a:buChar char="ü"/>
            </a:pPr>
            <a:r>
              <a:rPr lang="es-ES" sz="1800" dirty="0" smtClean="0"/>
              <a:t> Análisis de los clientes</a:t>
            </a:r>
          </a:p>
          <a:p>
            <a:pPr algn="l">
              <a:buFont typeface="Wingdings" pitchFamily="2" charset="2"/>
              <a:buChar char="ü"/>
            </a:pPr>
            <a:r>
              <a:rPr lang="es-ES" sz="1800" dirty="0" smtClean="0"/>
              <a:t> Modelo lado de opciones</a:t>
            </a:r>
          </a:p>
          <a:p>
            <a:pPr algn="l">
              <a:buFont typeface="Wingdings" pitchFamily="2" charset="2"/>
              <a:buChar char="ü"/>
            </a:pPr>
            <a:r>
              <a:rPr lang="es-ES" sz="1800" dirty="0" smtClean="0"/>
              <a:t> Análisis de la competencia</a:t>
            </a:r>
          </a:p>
          <a:p>
            <a:pPr algn="l">
              <a:buFont typeface="Wingdings" pitchFamily="2" charset="2"/>
              <a:buChar char="ü"/>
            </a:pPr>
            <a:r>
              <a:rPr lang="es-ES" sz="1800" dirty="0" smtClean="0"/>
              <a:t> Análisis de riesgo</a:t>
            </a:r>
          </a:p>
          <a:p>
            <a:pPr algn="l">
              <a:buFont typeface="Wingdings" pitchFamily="2" charset="2"/>
              <a:buChar char="ü"/>
            </a:pPr>
            <a:r>
              <a:rPr lang="es-ES" sz="1800" dirty="0" smtClean="0"/>
              <a:t> Investigación de productos</a:t>
            </a:r>
          </a:p>
          <a:p>
            <a:pPr algn="l">
              <a:buFont typeface="Wingdings" pitchFamily="2" charset="2"/>
              <a:buChar char="ü"/>
            </a:pPr>
            <a:r>
              <a:rPr lang="es-ES" sz="1800" dirty="0" smtClean="0"/>
              <a:t>  Investigación de publicidad</a:t>
            </a:r>
          </a:p>
          <a:p>
            <a:pPr algn="l">
              <a:buFont typeface="Wingdings" pitchFamily="2" charset="2"/>
              <a:buChar char="ü"/>
            </a:pPr>
            <a:r>
              <a:rPr lang="es-ES" sz="1800" dirty="0" smtClean="0"/>
              <a:t> Modelado del mix comercial (Precio, producto, plaza, publicidad)</a:t>
            </a:r>
            <a:endParaRPr lang="es-ES" sz="1800" dirty="0"/>
          </a:p>
        </p:txBody>
      </p:sp>
      <p:pic>
        <p:nvPicPr>
          <p:cNvPr id="4" name="3 Imagen"/>
          <p:cNvPicPr/>
          <p:nvPr/>
        </p:nvPicPr>
        <p:blipFill>
          <a:blip r:embed="rId2"/>
          <a:srcRect t="11856" b="19588"/>
          <a:stretch>
            <a:fillRect/>
          </a:stretch>
        </p:blipFill>
        <p:spPr bwMode="auto">
          <a:xfrm>
            <a:off x="4714876" y="3500438"/>
            <a:ext cx="2928958" cy="164307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147</TotalTime>
  <Words>602</Words>
  <Application>Microsoft Office PowerPoint</Application>
  <PresentationFormat>Presentación en pantalla (4:3)</PresentationFormat>
  <Paragraphs>44</Paragraphs>
  <Slides>6</Slides>
  <Notes>1</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Aspecto</vt:lpstr>
      <vt:lpstr>QUÈ ES EL ESTUDIO DE MERCADO?</vt:lpstr>
      <vt:lpstr>Qué es el estudio de Mercado??</vt:lpstr>
      <vt:lpstr>Estudio de mercado secundario y primario</vt:lpstr>
      <vt:lpstr>El estudio de mercado para la planeación de negocios</vt:lpstr>
      <vt:lpstr>Segmentación del mercado</vt:lpstr>
      <vt:lpstr>Tendencias de mercado</vt:lpstr>
    </vt:vector>
  </TitlesOfParts>
  <Company>NSLM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QUÈ ES EL ESTUDIO DE MERCADO?</dc:title>
  <dc:creator>PC04</dc:creator>
  <cp:lastModifiedBy>Luffi</cp:lastModifiedBy>
  <cp:revision>16</cp:revision>
  <dcterms:created xsi:type="dcterms:W3CDTF">2013-04-18T14:23:38Z</dcterms:created>
  <dcterms:modified xsi:type="dcterms:W3CDTF">2013-04-24T21:20:15Z</dcterms:modified>
</cp:coreProperties>
</file>